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Robo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jpg"/><Relationship Id="rId4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jp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5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jpg"/><Relationship Id="rId4" Type="http://schemas.openxmlformats.org/officeDocument/2006/relationships/image" Target="../media/image6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jpg"/><Relationship Id="rId4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7.png"/><Relationship Id="rId4" Type="http://schemas.openxmlformats.org/officeDocument/2006/relationships/image" Target="../media/image6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TuT.ba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/>
              <a:t>Aplikacija za pomoć pri učenju gradiva predmeta Elektrotehničkog fakulteta u Sarajevu</a:t>
            </a:r>
            <a:endParaRPr sz="2400"/>
          </a:p>
        </p:txBody>
      </p:sp>
      <p:sp>
        <p:nvSpPr>
          <p:cNvPr id="69" name="Google Shape;69;p13"/>
          <p:cNvSpPr txBox="1"/>
          <p:nvPr/>
        </p:nvSpPr>
        <p:spPr>
          <a:xfrm>
            <a:off x="6801050" y="3767200"/>
            <a:ext cx="2260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Članovi tima Fukupno: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Irvin Ćatić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Armin Hadžić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Samra Behić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51600" y="150700"/>
            <a:ext cx="3596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Univerzitet u Sarajevu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Elektrotehnički fakultet Sarajevo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Odsjek za računarstvo i informatiku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Objektno orijentisana analiza i dizajn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5275" y="35068"/>
            <a:ext cx="1616670" cy="161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00251"/>
            <a:ext cx="6607324" cy="30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6200" y="0"/>
            <a:ext cx="25717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/>
          <p:nvPr/>
        </p:nvSpPr>
        <p:spPr>
          <a:xfrm>
            <a:off x="2977825" y="421100"/>
            <a:ext cx="3300900" cy="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50" y="2183725"/>
            <a:ext cx="2838150" cy="26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2625" y="152400"/>
            <a:ext cx="588138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Administrator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875" y="914400"/>
            <a:ext cx="6278474" cy="20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8350" y="493275"/>
            <a:ext cx="2312550" cy="4364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Nefunckionalni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zahtjevi</a:t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4329775" y="421925"/>
            <a:ext cx="3998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validacija unesenih podataka pri registraciji (forma lozinke, nemogućnost korištenja korisničkog imena koji postoji već u sistemu... 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potvrda o dovoljnoj naknadi na kartici prije ugovaranja termina instrukcija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zabranjeni termini održavanja instrukcija nakon 22h i prije 7h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zabranjeno otkazivanje termina od strane studenta 24h prije početka istog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50" y="2089550"/>
            <a:ext cx="3153650" cy="2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Dijagram klasa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5275" y="160875"/>
            <a:ext cx="6226350" cy="4821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MVC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375" y="0"/>
            <a:ext cx="489429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88200" y="90475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MVC primjer</a:t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8300" y="693175"/>
            <a:ext cx="3665925" cy="43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425250" y="901125"/>
            <a:ext cx="2895900" cy="15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Kontroler sa svojim pogledima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Svi ostali kontroleri implementirani na sličan način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926" y="2290325"/>
            <a:ext cx="1456146" cy="26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5100" y="2119688"/>
            <a:ext cx="2468501" cy="275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/>
        </p:nvSpPr>
        <p:spPr>
          <a:xfrm>
            <a:off x="612800" y="4872250"/>
            <a:ext cx="153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Profil tutora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2874825" y="4774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Profil studenta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1500" y="0"/>
            <a:ext cx="102870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255375" y="4171500"/>
            <a:ext cx="4045200" cy="74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1800"/>
              <a:t>SINGLE RESPONSIBILITY PRINCIPLE</a:t>
            </a:r>
            <a:endParaRPr sz="1800"/>
          </a:p>
        </p:txBody>
      </p:sp>
      <p:sp>
        <p:nvSpPr>
          <p:cNvPr id="209" name="Google Shape;209;p3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Svaka klasa bavi se isključivo temama koje se tiču direktno nje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Korisnik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BankovniRacun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Instrukcija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●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Predmet vs Materijal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24" y="387250"/>
            <a:ext cx="3784252" cy="37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285750" y="4292996"/>
            <a:ext cx="40452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800"/>
              <a:t>OPEN CLOSED PRINCIPLE</a:t>
            </a:r>
            <a:endParaRPr sz="1800"/>
          </a:p>
        </p:txBody>
      </p:sp>
      <p:sp>
        <p:nvSpPr>
          <p:cNvPr id="216" name="Google Shape;216;p3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Najzastupljenija je veza agregacije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Omogućeno proširenje načina održavanja instrukcija, bez izmjene klase Instrukcija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Klase koriste samo već implementirane metode i atribute</a:t>
            </a:r>
            <a:endParaRPr/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800" y="284550"/>
            <a:ext cx="3695100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4800"/>
              <a:t>The solution for Mathsolutions.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idx="1" type="subTitle"/>
          </p:nvPr>
        </p:nvSpPr>
        <p:spPr>
          <a:xfrm>
            <a:off x="194625" y="4272746"/>
            <a:ext cx="4045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800"/>
              <a:t>LISKOV SUBSTITUTION PRINCIPLE</a:t>
            </a:r>
            <a:endParaRPr sz="1800"/>
          </a:p>
        </p:txBody>
      </p:sp>
      <p:sp>
        <p:nvSpPr>
          <p:cNvPr id="223" name="Google Shape;223;p3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Apstraktna klasa Korisnik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Izvedene klase Student i Tutor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Podtipovi uvijek zamjenjivi osnovnim tipovima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Otvoreno za proširenje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025" y="299575"/>
            <a:ext cx="3598550" cy="35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idx="1" type="subTitle"/>
          </p:nvPr>
        </p:nvSpPr>
        <p:spPr>
          <a:xfrm>
            <a:off x="255375" y="4313246"/>
            <a:ext cx="40452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800"/>
              <a:t>INTERFACE SEGREGATION PRINCIPLE</a:t>
            </a:r>
            <a:endParaRPr sz="1800"/>
          </a:p>
        </p:txBody>
      </p:sp>
      <p:sp>
        <p:nvSpPr>
          <p:cNvPr id="230" name="Google Shape;230;p3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Nije bilo potrebe za kreiranjem interfejsa za početni dijagram klasa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Širenjem sistema i poštovanjem patterna dodani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ISortiranje, IKorisnikPrototip, IProxyOcjenjivanje, IStanje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500" y="359250"/>
            <a:ext cx="3837000" cy="38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subTitle"/>
          </p:nvPr>
        </p:nvSpPr>
        <p:spPr>
          <a:xfrm>
            <a:off x="275625" y="4110750"/>
            <a:ext cx="4045200" cy="8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DEPENDENCY INVERSION PRINCIPLE</a:t>
            </a:r>
            <a:endParaRPr sz="1800"/>
          </a:p>
        </p:txBody>
      </p:sp>
      <p:sp>
        <p:nvSpPr>
          <p:cNvPr id="237" name="Google Shape;237;p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Tutor i Student naslijeđene iz apstraktne klase Korisnik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Princip inverzije ovisnosti narušen ukoliko Korisnik nije apstraktna klasa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Ovisnost o List i Map</a:t>
            </a:r>
            <a:endParaRPr/>
          </a:p>
        </p:txBody>
      </p:sp>
      <p:pic>
        <p:nvPicPr>
          <p:cNvPr id="238" name="Google Shape;23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900" y="111900"/>
            <a:ext cx="3755850" cy="37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265500" y="5914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DIZAJN PATERNI</a:t>
            </a:r>
            <a:endParaRPr/>
          </a:p>
        </p:txBody>
      </p:sp>
      <p:sp>
        <p:nvSpPr>
          <p:cNvPr id="244" name="Google Shape;244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45" name="Google Shape;2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6100" y="642275"/>
            <a:ext cx="4597901" cy="391711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130350" y="2316075"/>
            <a:ext cx="4045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Najzahtjevniji dio modeliranja sistema 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Dijagram klasa je doživio drastične promjene zbog implementacije dizajn paterna u sistem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Izvršena je analiza dizajn paterna, dok su samo neki implementirani u sistem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Strukturalni paterni</a:t>
            </a:r>
            <a:endParaRPr/>
          </a:p>
        </p:txBody>
      </p:sp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226075" y="1465800"/>
            <a:ext cx="30561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 sistem su implementirana dva strukturalna paterna:  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ADAPTER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PROXY</a:t>
            </a:r>
            <a:endParaRPr sz="1400"/>
          </a:p>
        </p:txBody>
      </p:sp>
      <p:pic>
        <p:nvPicPr>
          <p:cNvPr id="253" name="Google Shape;25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200" y="299600"/>
            <a:ext cx="4272725" cy="43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/>
          <p:nvPr/>
        </p:nvSpPr>
        <p:spPr>
          <a:xfrm>
            <a:off x="4637175" y="711875"/>
            <a:ext cx="1338600" cy="1293600"/>
          </a:xfrm>
          <a:prstGeom prst="donut">
            <a:avLst>
              <a:gd fmla="val 1899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6"/>
          <p:cNvSpPr/>
          <p:nvPr/>
        </p:nvSpPr>
        <p:spPr>
          <a:xfrm>
            <a:off x="5932575" y="483275"/>
            <a:ext cx="1296300" cy="1293600"/>
          </a:xfrm>
          <a:prstGeom prst="donut">
            <a:avLst>
              <a:gd fmla="val 1899" name="adj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45601"/>
            <a:ext cx="1895375" cy="144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5400" y="3445601"/>
            <a:ext cx="2313273" cy="14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Adapter patern</a:t>
            </a:r>
            <a:endParaRPr/>
          </a:p>
        </p:txBody>
      </p:sp>
      <p:sp>
        <p:nvSpPr>
          <p:cNvPr id="263" name="Google Shape;263;p37"/>
          <p:cNvSpPr txBox="1"/>
          <p:nvPr/>
        </p:nvSpPr>
        <p:spPr>
          <a:xfrm>
            <a:off x="250175" y="770125"/>
            <a:ext cx="2838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Zašto koristimo Adapter patern?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Željeli smo nadograditi sistem na način da tutoru omogućimo prikaz sortiranih predmeta po cijeni, na koje je prijavljen.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Nismo željeli mijenjati postojeću klasu, ali smo htjeli unaprijediti njen interfejs.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525" y="3168625"/>
            <a:ext cx="2106299" cy="19047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7"/>
          <p:cNvSpPr txBox="1"/>
          <p:nvPr/>
        </p:nvSpPr>
        <p:spPr>
          <a:xfrm>
            <a:off x="169175" y="-1062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0075" y="901550"/>
            <a:ext cx="5184275" cy="3649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/>
        </p:nvSpPr>
        <p:spPr>
          <a:xfrm>
            <a:off x="431125" y="731925"/>
            <a:ext cx="2607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 ovaj način možemo unaprijediti interfejs klase Tutor i sa drugim metodama, a da pri tome ne modificiramo postojeću klasu Tutor.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Ovaj način nadogradnje sistema poštuje OTVORENO ZATVOREN PRINCIP (nadograđujemo entitete softvera bez njihove modifikacije)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8650" y="872299"/>
            <a:ext cx="4143100" cy="31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Proxy patern</a:t>
            </a:r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391025" y="1186500"/>
            <a:ext cx="46122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Zašto koristimo Proxy patern?</a:t>
            </a:r>
            <a:endParaRPr b="1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Željeli smo nadograditi sistem tako da pruža dodatnu sigurnost pri ocjenjivanju tutora nakon završenog termina instrukcije.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Proxy pattern omogućava da: Studenti mogu ocjenjivati tutora nakon održanog termina instrukcije, ALI SAMO ONI STUDENTI KOJI SU ZAISTA IMALI INSTRUKCIJE KOD DATOG TUTORA.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0276" y="1420275"/>
            <a:ext cx="4350900" cy="27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75" y="590975"/>
            <a:ext cx="5845161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 txBox="1"/>
          <p:nvPr/>
        </p:nvSpPr>
        <p:spPr>
          <a:xfrm flipH="1">
            <a:off x="6489675" y="755400"/>
            <a:ext cx="2481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Dodan je interfejs IProxyOcjenjivanje i klasa ProxyOcjenjivanje koja vrši autentifikaciju Student-a koji želi da ocjenjuje i odobrava ocjenjivanje tutora koji je držao termin Instrukcija-e , u slučaju da je taj student pristupao datom terminu Instrukcija-e.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DIJAGRAM KLASA NAKON PRIMJENE STRUKTURALNIH PATERNA</a:t>
            </a:r>
            <a:endParaRPr/>
          </a:p>
        </p:txBody>
      </p:sp>
      <p:pic>
        <p:nvPicPr>
          <p:cNvPr id="291" name="Google Shape;29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600" y="0"/>
            <a:ext cx="7711546" cy="46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Zašto Fukupno? Zašto ova tema?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Kad se male ruke slože, sve se može, sve se može… 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781" y="2468475"/>
            <a:ext cx="572927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762000" y="3840075"/>
            <a:ext cx="759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9998" y="3308298"/>
            <a:ext cx="2664000" cy="18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 sistem su implementirana dva paterna ponašanja:  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SINGLETON PATTERN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PROTOTYPE PATTERN</a:t>
            </a:r>
            <a:endParaRPr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Kreacijski paterni</a:t>
            </a:r>
            <a:endParaRPr/>
          </a:p>
        </p:txBody>
      </p:sp>
      <p:pic>
        <p:nvPicPr>
          <p:cNvPr id="298" name="Google Shape;29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7050" y="834200"/>
            <a:ext cx="3619500" cy="360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2"/>
          <p:cNvSpPr/>
          <p:nvPr/>
        </p:nvSpPr>
        <p:spPr>
          <a:xfrm>
            <a:off x="4401600" y="741950"/>
            <a:ext cx="3950400" cy="723900"/>
          </a:xfrm>
          <a:prstGeom prst="frame">
            <a:avLst>
              <a:gd fmla="val 4206" name="adj1"/>
            </a:avLst>
          </a:prstGeom>
          <a:solidFill>
            <a:srgbClr val="A72A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2"/>
          <p:cNvSpPr/>
          <p:nvPr/>
        </p:nvSpPr>
        <p:spPr>
          <a:xfrm>
            <a:off x="4401600" y="2939725"/>
            <a:ext cx="3298500" cy="723900"/>
          </a:xfrm>
          <a:prstGeom prst="frame">
            <a:avLst>
              <a:gd fmla="val 4206" name="adj1"/>
            </a:avLst>
          </a:prstGeom>
          <a:solidFill>
            <a:srgbClr val="A72A1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Singleton pattern</a:t>
            </a:r>
            <a:endParaRPr/>
          </a:p>
        </p:txBody>
      </p:sp>
      <p:pic>
        <p:nvPicPr>
          <p:cNvPr id="306" name="Google Shape;30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54200"/>
            <a:ext cx="4421453" cy="24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1775" y="2024175"/>
            <a:ext cx="5082225" cy="311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974500"/>
            <a:ext cx="4581547" cy="16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3"/>
          <p:cNvSpPr txBox="1"/>
          <p:nvPr/>
        </p:nvSpPr>
        <p:spPr>
          <a:xfrm>
            <a:off x="4687875" y="820125"/>
            <a:ext cx="43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3"/>
          <p:cNvSpPr txBox="1"/>
          <p:nvPr/>
        </p:nvSpPr>
        <p:spPr>
          <a:xfrm>
            <a:off x="4683825" y="880875"/>
            <a:ext cx="424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Potreba da se logika izbora servera, zbog povećanja efikasnosti,  izdvoji u zasebnu klasu.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Prototype pattern</a:t>
            </a:r>
            <a:endParaRPr/>
          </a:p>
        </p:txBody>
      </p:sp>
      <p:pic>
        <p:nvPicPr>
          <p:cNvPr id="316" name="Google Shape;31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38" y="1540300"/>
            <a:ext cx="8616375" cy="35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7500" y="16350"/>
            <a:ext cx="1246500" cy="2555402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 txBox="1"/>
          <p:nvPr/>
        </p:nvSpPr>
        <p:spPr>
          <a:xfrm>
            <a:off x="222750" y="810000"/>
            <a:ext cx="760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Iskorišten zbog povećanja efikasnosti kako bi se smanjio broj čitanja podataka iz baze podataka.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Dijagram klasa</a:t>
            </a:r>
            <a:endParaRPr/>
          </a:p>
        </p:txBody>
      </p:sp>
      <p:pic>
        <p:nvPicPr>
          <p:cNvPr id="324" name="Google Shape;32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201" y="0"/>
            <a:ext cx="5390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226075" y="357800"/>
            <a:ext cx="29121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Paterni ponašanja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0" name="Google Shape;3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8275" y="535400"/>
            <a:ext cx="4316175" cy="39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6"/>
          <p:cNvSpPr txBox="1"/>
          <p:nvPr>
            <p:ph idx="1" type="body"/>
          </p:nvPr>
        </p:nvSpPr>
        <p:spPr>
          <a:xfrm>
            <a:off x="226075" y="1646275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 sistem su implementirana dva paterna ponašanja:  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STRATEGY PATTERN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STATE PATTERN</a:t>
            </a:r>
            <a:endParaRPr/>
          </a:p>
        </p:txBody>
      </p:sp>
      <p:sp>
        <p:nvSpPr>
          <p:cNvPr id="332" name="Google Shape;332;p46"/>
          <p:cNvSpPr/>
          <p:nvPr/>
        </p:nvSpPr>
        <p:spPr>
          <a:xfrm>
            <a:off x="3870125" y="3288625"/>
            <a:ext cx="1614300" cy="631800"/>
          </a:xfrm>
          <a:prstGeom prst="frame">
            <a:avLst>
              <a:gd fmla="val 7934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6"/>
          <p:cNvSpPr/>
          <p:nvPr/>
        </p:nvSpPr>
        <p:spPr>
          <a:xfrm>
            <a:off x="6930175" y="3288625"/>
            <a:ext cx="1614300" cy="631800"/>
          </a:xfrm>
          <a:prstGeom prst="frame">
            <a:avLst>
              <a:gd fmla="val 7934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Strategy pattern</a:t>
            </a:r>
            <a:endParaRPr/>
          </a:p>
        </p:txBody>
      </p:sp>
      <p:pic>
        <p:nvPicPr>
          <p:cNvPr id="339" name="Google Shape;33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375" y="2702350"/>
            <a:ext cx="3854577" cy="216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9352" y="771450"/>
            <a:ext cx="4842249" cy="303707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 txBox="1"/>
          <p:nvPr/>
        </p:nvSpPr>
        <p:spPr>
          <a:xfrm>
            <a:off x="222750" y="810000"/>
            <a:ext cx="367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zdvaja algoritam iz matične klase i uključuje ga u posebne klase, kako bi se omogućila brza i jednostavna promjena implementacije koja se želi koristiti u bilo kojem trenutku</a:t>
            </a: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State pattern</a:t>
            </a:r>
            <a:endParaRPr/>
          </a:p>
        </p:txBody>
      </p:sp>
      <p:pic>
        <p:nvPicPr>
          <p:cNvPr id="347" name="Google Shape;3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50" y="703175"/>
            <a:ext cx="3767675" cy="237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8"/>
          <p:cNvSpPr txBox="1"/>
          <p:nvPr/>
        </p:nvSpPr>
        <p:spPr>
          <a:xfrm>
            <a:off x="5175375" y="930550"/>
            <a:ext cx="3675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mogućava objektu da mijenja svoja stanja, od kojih zavisi njegovo ponašanje. Sa promjenom stanja objekat se počinje ponašati kao da je promijenio klasu.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9" name="Google Shape;34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7750" y="2915450"/>
            <a:ext cx="6726251" cy="22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Finalni Dijagram klasa</a:t>
            </a:r>
            <a:endParaRPr/>
          </a:p>
        </p:txBody>
      </p:sp>
      <p:pic>
        <p:nvPicPr>
          <p:cNvPr id="355" name="Google Shape;3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1425" y="0"/>
            <a:ext cx="53909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 txBox="1"/>
          <p:nvPr>
            <p:ph type="title"/>
          </p:nvPr>
        </p:nvSpPr>
        <p:spPr>
          <a:xfrm>
            <a:off x="471900" y="3978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Dijagram aktivnosti vs. Dijagram sekvence</a:t>
            </a:r>
            <a:endParaRPr/>
          </a:p>
        </p:txBody>
      </p:sp>
      <p:pic>
        <p:nvPicPr>
          <p:cNvPr id="361" name="Google Shape;36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73" y="1506425"/>
            <a:ext cx="4236651" cy="344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9850" y="1434150"/>
            <a:ext cx="2840200" cy="359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3000" y="1165531"/>
            <a:ext cx="2840200" cy="378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3350" y="136837"/>
            <a:ext cx="5987051" cy="486982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Activity dijagram</a:t>
            </a:r>
            <a:endParaRPr/>
          </a:p>
        </p:txBody>
      </p:sp>
      <p:sp>
        <p:nvSpPr>
          <p:cNvPr id="370" name="Google Shape;370;p51"/>
          <p:cNvSpPr txBox="1"/>
          <p:nvPr/>
        </p:nvSpPr>
        <p:spPr>
          <a:xfrm>
            <a:off x="98250" y="984500"/>
            <a:ext cx="2258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Opisivanje kako sistem radi.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Dobar za opisivanje poslovnih procesa i poslovnih tokova.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Ovaj dijagram pripada procesnom pogledu na sistem.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Zašto TuT.ba?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Studenti imaju problem “kako” da uče, a potom i polažu određene predmete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Studentima je teško pronaći adekvatnu pomoć, pogotovo stručnu osobu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Instruktori, tutori ne znaju kako se predstaviti studentima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Instruktori, tutori se boje prevare, odnosno da njihov rad neće uspjeti naplatiti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Studenti imaju problem kako pronaći adekvatnu literaturu</a:t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4861525" y="448175"/>
            <a:ext cx="280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Rješenje nudi</a:t>
            </a:r>
            <a:endParaRPr b="0" i="0" sz="1800" u="none" cap="none" strike="noStrike">
              <a:solidFill>
                <a:srgbClr val="0000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3053" y="909875"/>
            <a:ext cx="3284944" cy="392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98875" y="0"/>
            <a:ext cx="4016648" cy="50778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Sequence dijagram</a:t>
            </a:r>
            <a:endParaRPr/>
          </a:p>
        </p:txBody>
      </p:sp>
      <p:sp>
        <p:nvSpPr>
          <p:cNvPr id="377" name="Google Shape;377;p52"/>
          <p:cNvSpPr txBox="1"/>
          <p:nvPr/>
        </p:nvSpPr>
        <p:spPr>
          <a:xfrm>
            <a:off x="98250" y="984500"/>
            <a:ext cx="3026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Dio logičkog pogleda modela koji sadrži apstraktne opise dijelova sistema uključujući i interakciju između tih dijelova.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Pripada grupi UML dijagrama interakcije, dijagrami sekvence, dijagrami komunikacije, dijagrami toka vremena i dijagrami pregleda interakcije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Upload</a:t>
            </a:r>
            <a:endParaRPr/>
          </a:p>
        </p:txBody>
      </p:sp>
      <p:pic>
        <p:nvPicPr>
          <p:cNvPr id="383" name="Google Shape;38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7750" y="532425"/>
            <a:ext cx="7607598" cy="446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Upload</a:t>
            </a:r>
            <a:endParaRPr/>
          </a:p>
        </p:txBody>
      </p:sp>
      <p:pic>
        <p:nvPicPr>
          <p:cNvPr id="389" name="Google Shape;38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50" y="619050"/>
            <a:ext cx="3695385" cy="439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9150" y="1135175"/>
            <a:ext cx="3911301" cy="14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2550" y="1316025"/>
            <a:ext cx="743900" cy="2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5300"/>
              <a:t>ERD</a:t>
            </a:r>
            <a:endParaRPr sz="5300"/>
          </a:p>
        </p:txBody>
      </p:sp>
      <p:sp>
        <p:nvSpPr>
          <p:cNvPr id="397" name="Google Shape;397;p5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Prikazuje izgled sistema unutar baze podataka 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Prikazuje logičku strukturu projekta</a:t>
            </a:r>
            <a:endParaRPr sz="1300"/>
          </a:p>
        </p:txBody>
      </p:sp>
      <p:pic>
        <p:nvPicPr>
          <p:cNvPr id="398" name="Google Shape;39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7003" y="470925"/>
            <a:ext cx="5805120" cy="4158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Dijagram komponenti, paketa i raspoređivanja</a:t>
            </a:r>
            <a:endParaRPr/>
          </a:p>
        </p:txBody>
      </p:sp>
      <p:sp>
        <p:nvSpPr>
          <p:cNvPr id="404" name="Google Shape;404;p5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Dijagram komponenti</a:t>
            </a:r>
            <a:endParaRPr/>
          </a:p>
        </p:txBody>
      </p:sp>
      <p:pic>
        <p:nvPicPr>
          <p:cNvPr id="410" name="Google Shape;41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788" y="741325"/>
            <a:ext cx="7984776" cy="307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7"/>
          <p:cNvSpPr txBox="1"/>
          <p:nvPr/>
        </p:nvSpPr>
        <p:spPr>
          <a:xfrm>
            <a:off x="542475" y="4269500"/>
            <a:ext cx="64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Formirali smo dio razvojnog pogleda putem dijagrama komponenti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Dijagram paketa</a:t>
            </a:r>
            <a:endParaRPr/>
          </a:p>
        </p:txBody>
      </p:sp>
      <p:pic>
        <p:nvPicPr>
          <p:cNvPr id="417" name="Google Shape;41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771450"/>
            <a:ext cx="2590800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5600" y="179225"/>
            <a:ext cx="5964875" cy="481187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8"/>
          <p:cNvSpPr txBox="1"/>
          <p:nvPr/>
        </p:nvSpPr>
        <p:spPr>
          <a:xfrm>
            <a:off x="334850" y="2533575"/>
            <a:ext cx="23274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Način struktuiranja, u logički povezane grupe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Razumijevane ovisnosti među paketima je ključna za stabilnost softvera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Dijagram raspoređivanja</a:t>
            </a:r>
            <a:endParaRPr/>
          </a:p>
        </p:txBody>
      </p:sp>
      <p:pic>
        <p:nvPicPr>
          <p:cNvPr id="425" name="Google Shape;42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200" y="903550"/>
            <a:ext cx="6449524" cy="412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8724" y="1737350"/>
            <a:ext cx="2427250" cy="18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Vanjski uređaj i asinhroni proces</a:t>
            </a:r>
            <a:endParaRPr/>
          </a:p>
        </p:txBody>
      </p:sp>
      <p:pic>
        <p:nvPicPr>
          <p:cNvPr id="432" name="Google Shape;4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350" y="980350"/>
            <a:ext cx="3386525" cy="25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1924" y="2177875"/>
            <a:ext cx="5113325" cy="2876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Plan realizacije projekta do završetka semestra</a:t>
            </a:r>
            <a:endParaRPr/>
          </a:p>
        </p:txBody>
      </p:sp>
      <p:grpSp>
        <p:nvGrpSpPr>
          <p:cNvPr id="439" name="Google Shape;439;p61"/>
          <p:cNvGrpSpPr/>
          <p:nvPr/>
        </p:nvGrpSpPr>
        <p:grpSpPr>
          <a:xfrm>
            <a:off x="1992222" y="3832785"/>
            <a:ext cx="4094300" cy="1196520"/>
            <a:chOff x="3977400" y="946003"/>
            <a:chExt cx="4094300" cy="1196520"/>
          </a:xfrm>
        </p:grpSpPr>
        <p:grpSp>
          <p:nvGrpSpPr>
            <p:cNvPr id="440" name="Google Shape;440;p61"/>
            <p:cNvGrpSpPr/>
            <p:nvPr/>
          </p:nvGrpSpPr>
          <p:grpSpPr>
            <a:xfrm>
              <a:off x="4732925" y="1142460"/>
              <a:ext cx="529800" cy="1000063"/>
              <a:chOff x="4318975" y="1084322"/>
              <a:chExt cx="529800" cy="592174"/>
            </a:xfrm>
          </p:grpSpPr>
          <p:sp>
            <p:nvSpPr>
              <p:cNvPr id="441" name="Google Shape;441;p61"/>
              <p:cNvSpPr/>
              <p:nvPr/>
            </p:nvSpPr>
            <p:spPr>
              <a:xfrm>
                <a:off x="4517129" y="1086096"/>
                <a:ext cx="133500" cy="5904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2" name="Google Shape;442;p61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43" name="Google Shape;443;p61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DEPLOYMENT</a:t>
              </a:r>
              <a:endParaRPr b="1" i="0" sz="11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4" name="Google Shape;444;p61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5" name="Google Shape;445;p61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07.6 - 13.6</a:t>
              </a:r>
              <a:endParaRPr b="0" i="0" sz="9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46" name="Google Shape;446;p61"/>
          <p:cNvGrpSpPr/>
          <p:nvPr/>
        </p:nvGrpSpPr>
        <p:grpSpPr>
          <a:xfrm>
            <a:off x="1992225" y="2571747"/>
            <a:ext cx="4094300" cy="1431826"/>
            <a:chOff x="3977400" y="946003"/>
            <a:chExt cx="4094300" cy="1193487"/>
          </a:xfrm>
        </p:grpSpPr>
        <p:grpSp>
          <p:nvGrpSpPr>
            <p:cNvPr id="447" name="Google Shape;447;p61"/>
            <p:cNvGrpSpPr/>
            <p:nvPr/>
          </p:nvGrpSpPr>
          <p:grpSpPr>
            <a:xfrm>
              <a:off x="4732925" y="1142460"/>
              <a:ext cx="529800" cy="997030"/>
              <a:chOff x="4318975" y="1084322"/>
              <a:chExt cx="529800" cy="590378"/>
            </a:xfrm>
          </p:grpSpPr>
          <p:sp>
            <p:nvSpPr>
              <p:cNvPr id="448" name="Google Shape;448;p61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9" name="Google Shape;449;p61"/>
              <p:cNvCxnSpPr/>
              <p:nvPr/>
            </p:nvCxnSpPr>
            <p:spPr>
              <a:xfrm rot="10800000">
                <a:off x="4318975" y="1084322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50" name="Google Shape;450;p61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OSPOSOBLJAVANJE LOGIKE + VIEW</a:t>
              </a:r>
              <a:endParaRPr b="1" i="0" sz="11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1" name="Google Shape;451;p61"/>
            <p:cNvSpPr txBox="1"/>
            <p:nvPr/>
          </p:nvSpPr>
          <p:spPr>
            <a:xfrm>
              <a:off x="5343500" y="1145479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40D35"/>
                </a:buClr>
                <a:buSzPts val="1000"/>
                <a:buFont typeface="Roboto"/>
                <a:buChar char="-"/>
              </a:pPr>
              <a:r>
                <a:rPr b="0" i="0" lang="en" sz="10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Migracija na bazu</a:t>
              </a:r>
              <a:endParaRPr b="0" i="0" sz="10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40D35"/>
                </a:buClr>
                <a:buSzPts val="1000"/>
                <a:buFont typeface="Roboto"/>
                <a:buChar char="-"/>
              </a:pPr>
              <a:r>
                <a:rPr b="0" i="0" lang="en" sz="10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Kreiranje svih pogleda</a:t>
              </a:r>
              <a:endParaRPr b="0" i="0" sz="10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40D35"/>
                </a:buClr>
                <a:buSzPts val="1000"/>
                <a:buFont typeface="Roboto"/>
                <a:buChar char="-"/>
              </a:pPr>
              <a:r>
                <a:rPr b="0" i="0" lang="en" sz="10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Implementacija bindinga modela</a:t>
              </a:r>
              <a:endParaRPr b="0" i="0" sz="10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40D35"/>
                </a:buClr>
                <a:buSzPts val="1000"/>
                <a:buFont typeface="Roboto"/>
                <a:buChar char="-"/>
              </a:pPr>
              <a:r>
                <a:rPr b="0" i="0" lang="en" sz="10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Realizacija vanjskog uređaja</a:t>
              </a:r>
              <a:endParaRPr b="0" i="0" sz="10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40D35"/>
                </a:buClr>
                <a:buSzPts val="1000"/>
                <a:buFont typeface="Roboto"/>
                <a:buChar char="-"/>
              </a:pPr>
              <a:r>
                <a:rPr b="0" i="0" lang="en" sz="10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Omogućavanje kontrole pristupa</a:t>
              </a:r>
              <a:endParaRPr b="0" i="0" sz="10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40D35"/>
                </a:buClr>
                <a:buSzPts val="1000"/>
                <a:buFont typeface="Roboto"/>
                <a:buChar char="-"/>
              </a:pPr>
              <a:r>
                <a:rPr b="0" i="0" lang="en" sz="10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Dizajn i refactoring</a:t>
              </a:r>
              <a:endParaRPr b="0" i="0" sz="10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2" name="Google Shape;452;p61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31.5 - 06.6</a:t>
              </a:r>
              <a:endParaRPr b="0" i="0" sz="900" u="none" cap="none" strike="noStrike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53" name="Google Shape;453;p61"/>
          <p:cNvGrpSpPr/>
          <p:nvPr/>
        </p:nvGrpSpPr>
        <p:grpSpPr>
          <a:xfrm>
            <a:off x="1992222" y="1604051"/>
            <a:ext cx="4094300" cy="1193487"/>
            <a:chOff x="3977400" y="946003"/>
            <a:chExt cx="4094300" cy="1193487"/>
          </a:xfrm>
        </p:grpSpPr>
        <p:grpSp>
          <p:nvGrpSpPr>
            <p:cNvPr id="454" name="Google Shape;454;p61"/>
            <p:cNvGrpSpPr/>
            <p:nvPr/>
          </p:nvGrpSpPr>
          <p:grpSpPr>
            <a:xfrm>
              <a:off x="4732925" y="1140987"/>
              <a:ext cx="529800" cy="998503"/>
              <a:chOff x="4318975" y="1083450"/>
              <a:chExt cx="529800" cy="591250"/>
            </a:xfrm>
          </p:grpSpPr>
          <p:sp>
            <p:nvSpPr>
              <p:cNvPr id="455" name="Google Shape;455;p61"/>
              <p:cNvSpPr/>
              <p:nvPr/>
            </p:nvSpPr>
            <p:spPr>
              <a:xfrm>
                <a:off x="4517125" y="1086100"/>
                <a:ext cx="133500" cy="5886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6" name="Google Shape;456;p61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57" name="Google Shape;457;p61"/>
            <p:cNvSpPr txBox="1"/>
            <p:nvPr/>
          </p:nvSpPr>
          <p:spPr>
            <a:xfrm>
              <a:off x="5343500" y="94600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FINALNI DIJAGRAMI + PREZENTACIJA</a:t>
              </a:r>
              <a:endParaRPr b="1" i="0" sz="11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8" name="Google Shape;458;p61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40D35"/>
                </a:buClr>
                <a:buSzPts val="1000"/>
                <a:buFont typeface="Roboto"/>
                <a:buChar char="-"/>
              </a:pPr>
              <a:r>
                <a:rPr b="0" i="0" lang="en" sz="10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Dijagram komponenti, paketa i raspoređivanja</a:t>
              </a:r>
              <a:endParaRPr b="0" i="0" sz="10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921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40D35"/>
                </a:buClr>
                <a:buSzPts val="1000"/>
                <a:buFont typeface="Roboto"/>
                <a:buChar char="-"/>
              </a:pPr>
              <a:r>
                <a:rPr b="0" i="0" lang="en" sz="10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Prezentacija</a:t>
              </a:r>
              <a:endParaRPr b="0" i="0" sz="10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59" name="Google Shape;459;p61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24.5 - 30.5</a:t>
              </a:r>
              <a:endParaRPr b="0" i="0" sz="9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60" name="Google Shape;460;p61"/>
          <p:cNvGrpSpPr/>
          <p:nvPr/>
        </p:nvGrpSpPr>
        <p:grpSpPr>
          <a:xfrm>
            <a:off x="1992225" y="675253"/>
            <a:ext cx="4094300" cy="1193330"/>
            <a:chOff x="3977400" y="946253"/>
            <a:chExt cx="4094300" cy="1193330"/>
          </a:xfrm>
        </p:grpSpPr>
        <p:grpSp>
          <p:nvGrpSpPr>
            <p:cNvPr id="461" name="Google Shape;461;p61"/>
            <p:cNvGrpSpPr/>
            <p:nvPr/>
          </p:nvGrpSpPr>
          <p:grpSpPr>
            <a:xfrm>
              <a:off x="4732925" y="1140987"/>
              <a:ext cx="529800" cy="998596"/>
              <a:chOff x="4318975" y="1083450"/>
              <a:chExt cx="529800" cy="591305"/>
            </a:xfrm>
          </p:grpSpPr>
          <p:sp>
            <p:nvSpPr>
              <p:cNvPr id="462" name="Google Shape;462;p61"/>
              <p:cNvSpPr/>
              <p:nvPr/>
            </p:nvSpPr>
            <p:spPr>
              <a:xfrm>
                <a:off x="4517129" y="1083455"/>
                <a:ext cx="133500" cy="591300"/>
              </a:xfrm>
              <a:prstGeom prst="rect">
                <a:avLst/>
              </a:prstGeom>
              <a:solidFill>
                <a:srgbClr val="840D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3" name="Google Shape;463;p61"/>
              <p:cNvCxnSpPr/>
              <p:nvPr/>
            </p:nvCxnSpPr>
            <p:spPr>
              <a:xfrm rot="10800000">
                <a:off x="4318975" y="1083450"/>
                <a:ext cx="5298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840D35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464" name="Google Shape;464;p61"/>
            <p:cNvSpPr txBox="1"/>
            <p:nvPr/>
          </p:nvSpPr>
          <p:spPr>
            <a:xfrm>
              <a:off x="5343500" y="946253"/>
              <a:ext cx="272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en" sz="11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FINALIZIRANJE MODELA PATERNIMA</a:t>
              </a:r>
              <a:endParaRPr b="1" i="0" sz="14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5" name="Google Shape;465;p61"/>
            <p:cNvSpPr txBox="1"/>
            <p:nvPr/>
          </p:nvSpPr>
          <p:spPr>
            <a:xfrm>
              <a:off x="5343500" y="1222248"/>
              <a:ext cx="2728200" cy="41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730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40D35"/>
                </a:buClr>
                <a:buSzPts val="700"/>
                <a:buFont typeface="Roboto"/>
                <a:buChar char="-"/>
              </a:pPr>
              <a:r>
                <a:rPr b="0" i="0" lang="en" sz="10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Dodavanje paterna</a:t>
              </a:r>
              <a:endParaRPr b="0" i="0" sz="10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30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40D35"/>
                </a:buClr>
                <a:buSzPts val="700"/>
                <a:buFont typeface="Roboto"/>
                <a:buChar char="-"/>
              </a:pPr>
              <a:r>
                <a:rPr b="0" i="0" lang="en" sz="10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ERD,dijagrami sekvenci        </a:t>
              </a:r>
              <a:r>
                <a:rPr b="0" i="0" lang="en" sz="7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       </a:t>
              </a:r>
              <a:endParaRPr b="0" i="0" sz="7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6" name="Google Shape;466;p61"/>
            <p:cNvSpPr txBox="1"/>
            <p:nvPr/>
          </p:nvSpPr>
          <p:spPr>
            <a:xfrm>
              <a:off x="3977400" y="973693"/>
              <a:ext cx="758400" cy="34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17.5. - 23.5</a:t>
              </a:r>
              <a:endParaRPr b="0" i="0" sz="9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67" name="Google Shape;467;p61"/>
          <p:cNvSpPr txBox="1"/>
          <p:nvPr/>
        </p:nvSpPr>
        <p:spPr>
          <a:xfrm>
            <a:off x="3277947" y="4150365"/>
            <a:ext cx="2728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40D35"/>
              </a:buClr>
              <a:buSzPts val="1000"/>
              <a:buFont typeface="Roboto"/>
              <a:buChar char="-"/>
            </a:pPr>
            <a:r>
              <a:rPr b="0" i="0" lang="en" sz="1000" u="none" cap="none" strike="noStrike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rPr>
              <a:t>Finaliziranje projekta</a:t>
            </a:r>
            <a:endParaRPr b="0" i="0" sz="1000" u="none" cap="none" strike="noStrike">
              <a:solidFill>
                <a:srgbClr val="840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840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840D3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8585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Akteri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-4338" l="138180" r="-138180" t="4339"/>
          <a:stretch/>
        </p:blipFill>
        <p:spPr>
          <a:xfrm>
            <a:off x="4074438" y="1997988"/>
            <a:ext cx="2619375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800" y="1704275"/>
            <a:ext cx="3251650" cy="32128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7"/>
          <p:cNvGrpSpPr/>
          <p:nvPr/>
        </p:nvGrpSpPr>
        <p:grpSpPr>
          <a:xfrm>
            <a:off x="5546851" y="1704277"/>
            <a:ext cx="2166000" cy="2166000"/>
            <a:chOff x="3611776" y="414352"/>
            <a:chExt cx="2166000" cy="2166000"/>
          </a:xfrm>
        </p:grpSpPr>
        <p:sp>
          <p:nvSpPr>
            <p:cNvPr id="102" name="Google Shape;102;p17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7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TUTOR </a:t>
              </a:r>
              <a:endParaRPr b="0" i="0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4" name="Google Shape;104;p17"/>
          <p:cNvGrpSpPr/>
          <p:nvPr/>
        </p:nvGrpSpPr>
        <p:grpSpPr>
          <a:xfrm>
            <a:off x="6467659" y="2977500"/>
            <a:ext cx="2345128" cy="2166000"/>
            <a:chOff x="4562258" y="2032864"/>
            <a:chExt cx="2166000" cy="2166000"/>
          </a:xfrm>
        </p:grpSpPr>
        <p:sp>
          <p:nvSpPr>
            <p:cNvPr id="105" name="Google Shape;105;p17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7"/>
            <p:cNvSpPr txBox="1"/>
            <p:nvPr/>
          </p:nvSpPr>
          <p:spPr>
            <a:xfrm>
              <a:off x="4618641" y="2764414"/>
              <a:ext cx="2053200" cy="702900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ADMINISTRATOR </a:t>
              </a:r>
              <a:endParaRPr b="0" i="0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7" name="Google Shape;107;p17"/>
          <p:cNvGrpSpPr/>
          <p:nvPr/>
        </p:nvGrpSpPr>
        <p:grpSpPr>
          <a:xfrm>
            <a:off x="4437601" y="2977489"/>
            <a:ext cx="2166000" cy="2166000"/>
            <a:chOff x="2568476" y="2032864"/>
            <a:chExt cx="2166000" cy="2166000"/>
          </a:xfrm>
        </p:grpSpPr>
        <p:sp>
          <p:nvSpPr>
            <p:cNvPr id="108" name="Google Shape;108;p17"/>
            <p:cNvSpPr/>
            <p:nvPr/>
          </p:nvSpPr>
          <p:spPr>
            <a:xfrm>
              <a:off x="2568476" y="2032864"/>
              <a:ext cx="2166000" cy="21660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 txBox="1"/>
            <p:nvPr/>
          </p:nvSpPr>
          <p:spPr>
            <a:xfrm>
              <a:off x="2855281" y="2764428"/>
              <a:ext cx="1496100" cy="702900"/>
            </a:xfrm>
            <a:prstGeom prst="rect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STUDENT</a:t>
              </a:r>
              <a:endParaRPr b="0" i="0" sz="2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" name="Google Shape;110;p17"/>
          <p:cNvSpPr txBox="1"/>
          <p:nvPr/>
        </p:nvSpPr>
        <p:spPr>
          <a:xfrm>
            <a:off x="2456450" y="190500"/>
            <a:ext cx="4237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FUNCKIONALNOST SISTEMA</a:t>
            </a:r>
            <a:endParaRPr b="0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275" y="0"/>
            <a:ext cx="293914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5150" y="50125"/>
            <a:ext cx="2918850" cy="5003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18"/>
          <p:cNvGrpSpPr/>
          <p:nvPr/>
        </p:nvGrpSpPr>
        <p:grpSpPr>
          <a:xfrm>
            <a:off x="-41500" y="2013875"/>
            <a:ext cx="1816782" cy="1569600"/>
            <a:chOff x="1126863" y="2013875"/>
            <a:chExt cx="1967066" cy="1569600"/>
          </a:xfrm>
        </p:grpSpPr>
        <p:sp>
          <p:nvSpPr>
            <p:cNvPr id="118" name="Google Shape;118;p18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1149329" y="2366200"/>
              <a:ext cx="1944600" cy="10530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FUNKCIONALNOST SISTEMA</a:t>
              </a:r>
              <a:endParaRPr b="0" i="0" sz="17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18"/>
          <p:cNvGrpSpPr/>
          <p:nvPr/>
        </p:nvGrpSpPr>
        <p:grpSpPr>
          <a:xfrm>
            <a:off x="4693668" y="2013875"/>
            <a:ext cx="1589135" cy="1569600"/>
            <a:chOff x="5015938" y="2013875"/>
            <a:chExt cx="3001200" cy="1569600"/>
          </a:xfrm>
        </p:grpSpPr>
        <p:sp>
          <p:nvSpPr>
            <p:cNvPr id="121" name="Google Shape;121;p18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 txBox="1"/>
            <p:nvPr/>
          </p:nvSpPr>
          <p:spPr>
            <a:xfrm>
              <a:off x="5253544" y="237570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NASLOVNA STRANICA APLIKACIJE</a:t>
              </a:r>
              <a:endParaRPr b="0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" name="Google Shape;123;p18"/>
          <p:cNvGrpSpPr/>
          <p:nvPr/>
        </p:nvGrpSpPr>
        <p:grpSpPr>
          <a:xfrm>
            <a:off x="4633534" y="2668482"/>
            <a:ext cx="261571" cy="260379"/>
            <a:chOff x="4858109" y="2631368"/>
            <a:chExt cx="316442" cy="315000"/>
          </a:xfrm>
        </p:grpSpPr>
        <p:sp>
          <p:nvSpPr>
            <p:cNvPr id="124" name="Google Shape;124;p18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b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Student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10506" l="0" r="0" t="0"/>
          <a:stretch/>
        </p:blipFill>
        <p:spPr>
          <a:xfrm>
            <a:off x="817427" y="1841625"/>
            <a:ext cx="1508673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0517" y="0"/>
            <a:ext cx="638348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0"/>
            <a:ext cx="8839201" cy="361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2000" y="1604225"/>
            <a:ext cx="2689300" cy="3539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0"/>
          <p:cNvCxnSpPr/>
          <p:nvPr/>
        </p:nvCxnSpPr>
        <p:spPr>
          <a:xfrm flipH="1" rot="10800000">
            <a:off x="7108650" y="1433900"/>
            <a:ext cx="14439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0" name="Google Shape;14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26" y="3299050"/>
            <a:ext cx="1872250" cy="184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0"/>
          <p:cNvCxnSpPr/>
          <p:nvPr/>
        </p:nvCxnSpPr>
        <p:spPr>
          <a:xfrm>
            <a:off x="8552450" y="14438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Tutor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36921"/>
            <a:ext cx="3070475" cy="23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0475" y="0"/>
            <a:ext cx="6341274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